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aleway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1" roundtripDataSignature="AMtx7mjhLEVV2ZXXd+DkC1fpfKfymvFv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aleway-bold.fntdata"/><Relationship Id="rId23" Type="http://schemas.openxmlformats.org/officeDocument/2006/relationships/font" Target="fonts/Raleway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Italic.fntdata"/><Relationship Id="rId25" Type="http://schemas.openxmlformats.org/officeDocument/2006/relationships/font" Target="fonts/Raleway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Can take 18 mo. to 2+ years to get a charger in; vehicles can be ordered just like any other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If you build it they will come. Questions come up around gift of public funds; to make charging free or not for employees, when do you start, etc.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 addition to these curbside chargers, CEC grant - nearly 200 more, including also DOT parking lots - including DCFC + 12 more on the way, Library Parking lots plus more on the way, 3 LAPD lots + LAWA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Leading by example also has to do with what we choose to spend money on. Having a municipal utility is very helpful...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Successes and challenges in these relationships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Basically like supersized versions of our local issues. Sometimes there’s lots of alignment. Sometimes very little.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-Data clearly highlights the need to address transportation emissions.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-The 2019 GND process updated our 2015 Sustainability pLAn with new goals that are reflective of even more ambition, advances in technology, and ensuring a “Paris Compliant” strategy with respect to reducing our portion of carbon emissions.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So what is our approach?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3 pronged approach to getting to 100% ZEVs, starting with leading by example.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Police took the lead - no one else after that could say no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200+ LAPD Fleet (includes motorcycles and e-bikes)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20 LAFD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Parking Enforcement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Motor Pool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Assigned vehicles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Elected officials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LAWA- on field buses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Also Metro bike and e-bikes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Low Income EV Carshare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Phase 2 (awarded) - $3M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Step Grant (awarded) - Total $7M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19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19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2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1" name="Google Shape;71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2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" name="Google Shape;74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2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7" name="Google Shape;77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29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29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2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3" name="Google Shape;23;p2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2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28" name="Google Shape;28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" name="Google Shape;41;p2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2" name="Google Shape;42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24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5" name="Google Shape;45;p24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2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7" name="Google Shape;57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2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2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2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10" Type="http://schemas.openxmlformats.org/officeDocument/2006/relationships/image" Target="../media/image29.png"/><Relationship Id="rId9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8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>
            <p:ph type="ctrTitle"/>
          </p:nvPr>
        </p:nvSpPr>
        <p:spPr>
          <a:xfrm>
            <a:off x="729450" y="1322450"/>
            <a:ext cx="8270100" cy="27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solidFill>
                  <a:srgbClr val="000000"/>
                </a:solidFill>
              </a:rPr>
              <a:t>Transportation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solidFill>
                  <a:srgbClr val="000000"/>
                </a:solidFill>
              </a:rPr>
              <a:t>Decarbonization in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solidFill>
                  <a:srgbClr val="000000"/>
                </a:solidFill>
              </a:rPr>
              <a:t>Los Angeles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729625" y="3858700"/>
            <a:ext cx="7688100" cy="12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solidFill>
                  <a:srgbClr val="000000"/>
                </a:solidFill>
              </a:rPr>
              <a:t>Michael Samulon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solidFill>
                  <a:srgbClr val="000000"/>
                </a:solidFill>
              </a:rPr>
              <a:t>Director of Vehicle Electrification</a:t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4100" y="3840075"/>
            <a:ext cx="1225450" cy="122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Employee &amp; Fleet Charging</a:t>
            </a:r>
            <a:endParaRPr/>
          </a:p>
        </p:txBody>
      </p:sp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325" y="2220626"/>
            <a:ext cx="4623525" cy="26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9201" y="734600"/>
            <a:ext cx="3064850" cy="40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"/>
          <p:cNvSpPr txBox="1"/>
          <p:nvPr>
            <p:ph type="title"/>
          </p:nvPr>
        </p:nvSpPr>
        <p:spPr>
          <a:xfrm>
            <a:off x="727800" y="5327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Curbside Charging</a:t>
            </a:r>
            <a:endParaRPr/>
          </a:p>
        </p:txBody>
      </p:sp>
      <p:pic>
        <p:nvPicPr>
          <p:cNvPr id="161" name="Google Shape;161;p11"/>
          <p:cNvPicPr preferRelativeResize="0"/>
          <p:nvPr/>
        </p:nvPicPr>
        <p:blipFill rotWithShape="1">
          <a:blip r:embed="rId3">
            <a:alphaModFix/>
          </a:blip>
          <a:srcRect b="0" l="6907" r="0" t="0"/>
          <a:stretch/>
        </p:blipFill>
        <p:spPr>
          <a:xfrm>
            <a:off x="5432275" y="773425"/>
            <a:ext cx="3651200" cy="37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9098" y="3368525"/>
            <a:ext cx="794139" cy="66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76425" y="4612175"/>
            <a:ext cx="1804024" cy="5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12225" y="4548259"/>
            <a:ext cx="2426576" cy="6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32275" y="3796862"/>
            <a:ext cx="1591949" cy="113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1"/>
          <p:cNvPicPr preferRelativeResize="0"/>
          <p:nvPr/>
        </p:nvPicPr>
        <p:blipFill rotWithShape="1">
          <a:blip r:embed="rId8">
            <a:alphaModFix/>
          </a:blip>
          <a:srcRect b="5858" l="27526" r="16851" t="5894"/>
          <a:stretch/>
        </p:blipFill>
        <p:spPr>
          <a:xfrm>
            <a:off x="200925" y="1701450"/>
            <a:ext cx="1536800" cy="32508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7" name="Google Shape;167;p11"/>
          <p:cNvPicPr preferRelativeResize="0"/>
          <p:nvPr/>
        </p:nvPicPr>
        <p:blipFill rotWithShape="1">
          <a:blip r:embed="rId9">
            <a:alphaModFix/>
          </a:blip>
          <a:srcRect b="0" l="28703" r="42592" t="12249"/>
          <a:stretch/>
        </p:blipFill>
        <p:spPr>
          <a:xfrm>
            <a:off x="1883175" y="1701450"/>
            <a:ext cx="1593825" cy="32508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8" name="Google Shape;168;p11"/>
          <p:cNvPicPr preferRelativeResize="0"/>
          <p:nvPr/>
        </p:nvPicPr>
        <p:blipFill rotWithShape="1">
          <a:blip r:embed="rId10">
            <a:alphaModFix/>
          </a:blip>
          <a:srcRect b="3902" l="17655" r="12197" t="9343"/>
          <a:stretch/>
        </p:blipFill>
        <p:spPr>
          <a:xfrm>
            <a:off x="3622450" y="1701450"/>
            <a:ext cx="1289048" cy="32508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"/>
          <p:cNvSpPr txBox="1"/>
          <p:nvPr>
            <p:ph type="title"/>
          </p:nvPr>
        </p:nvSpPr>
        <p:spPr>
          <a:xfrm>
            <a:off x="729450" y="12424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LADWP Rebates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&amp; Incentives</a:t>
            </a:r>
            <a:endParaRPr/>
          </a:p>
        </p:txBody>
      </p:sp>
      <p:sp>
        <p:nvSpPr>
          <p:cNvPr id="174" name="Google Shape;174;p12"/>
          <p:cNvSpPr txBox="1"/>
          <p:nvPr>
            <p:ph idx="1" type="body"/>
          </p:nvPr>
        </p:nvSpPr>
        <p:spPr>
          <a:xfrm>
            <a:off x="729450" y="2459875"/>
            <a:ext cx="7688700" cy="26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-Residential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-Commercial L2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-DCFC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-MD/HD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-Used EVs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en" u="sng">
                <a:solidFill>
                  <a:srgbClr val="000000"/>
                </a:solidFill>
              </a:rPr>
              <a:t>Next:</a:t>
            </a:r>
            <a:r>
              <a:rPr lang="en">
                <a:solidFill>
                  <a:srgbClr val="000000"/>
                </a:solidFill>
              </a:rPr>
              <a:t> Charging at 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specified times, V2G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75" name="Google Shape;175;p12"/>
          <p:cNvPicPr preferRelativeResize="0"/>
          <p:nvPr/>
        </p:nvPicPr>
        <p:blipFill rotWithShape="1">
          <a:blip r:embed="rId3">
            <a:alphaModFix/>
          </a:blip>
          <a:srcRect b="3501" l="0" r="0" t="0"/>
          <a:stretch/>
        </p:blipFill>
        <p:spPr>
          <a:xfrm>
            <a:off x="2856450" y="2345200"/>
            <a:ext cx="6211652" cy="2694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6" name="Google Shape;176;p12"/>
          <p:cNvPicPr preferRelativeResize="0"/>
          <p:nvPr/>
        </p:nvPicPr>
        <p:blipFill rotWithShape="1">
          <a:blip r:embed="rId4">
            <a:alphaModFix/>
          </a:blip>
          <a:srcRect b="6410" l="0" r="0" t="0"/>
          <a:stretch/>
        </p:blipFill>
        <p:spPr>
          <a:xfrm>
            <a:off x="4687975" y="649800"/>
            <a:ext cx="4380126" cy="15239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Policy Development</a:t>
            </a:r>
            <a:endParaRPr/>
          </a:p>
        </p:txBody>
      </p:sp>
      <p:sp>
        <p:nvSpPr>
          <p:cNvPr id="182" name="Google Shape;182;p1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Establishing rules &amp;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setting thresholds</a:t>
            </a:r>
            <a:endParaRPr/>
          </a:p>
        </p:txBody>
      </p:sp>
      <p:sp>
        <p:nvSpPr>
          <p:cNvPr id="183" name="Google Shape;183;p1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Building Code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Enabling Curbside Charging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Enforceable EV Parking Spaces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Zero Emission Commercial Loading  Curb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Port of Los Angeles Clean Air Action Plan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en"/>
              <a:t>Working with CARB, CEC, CPUC, State and Federal Legislation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Stakeholder Engagement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&amp; P3 Efforts</a:t>
            </a:r>
            <a:endParaRPr/>
          </a:p>
        </p:txBody>
      </p:sp>
      <p:sp>
        <p:nvSpPr>
          <p:cNvPr id="189" name="Google Shape;189;p14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Using the bully pulpit and convening power</a:t>
            </a:r>
            <a:endParaRPr/>
          </a:p>
        </p:txBody>
      </p:sp>
      <p:sp>
        <p:nvSpPr>
          <p:cNvPr id="190" name="Google Shape;190;p1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Los Angeles ZE Bus Working Group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TNC Electrification Working Group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MD/HD ZE Freight Working Group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Gas Stations / Pump to Plug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NDEW and other marketing efforts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en"/>
              <a:t>Zero Emission Area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/>
          <p:nvPr>
            <p:ph type="title"/>
          </p:nvPr>
        </p:nvSpPr>
        <p:spPr>
          <a:xfrm>
            <a:off x="727800" y="6066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Working Groups</a:t>
            </a:r>
            <a:endParaRPr/>
          </a:p>
        </p:txBody>
      </p:sp>
      <p:sp>
        <p:nvSpPr>
          <p:cNvPr id="196" name="Google Shape;196;p15"/>
          <p:cNvSpPr txBox="1"/>
          <p:nvPr>
            <p:ph idx="1" type="body"/>
          </p:nvPr>
        </p:nvSpPr>
        <p:spPr>
          <a:xfrm>
            <a:off x="727725" y="1441200"/>
            <a:ext cx="3774300" cy="3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u="sng"/>
              <a:t>Regional ZE Bus Working Group</a:t>
            </a:r>
            <a:endParaRPr u="sng"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LADOT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Foothill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Metro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AVTA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Burbank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Glendale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Santa Monica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Montebello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Gardena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UCLA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Torrance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Culver City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Long Beach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Beach Cities</a:t>
            </a:r>
            <a:endParaRPr/>
          </a:p>
        </p:txBody>
      </p:sp>
      <p:sp>
        <p:nvSpPr>
          <p:cNvPr id="197" name="Google Shape;197;p15"/>
          <p:cNvSpPr txBox="1"/>
          <p:nvPr>
            <p:ph idx="2" type="body"/>
          </p:nvPr>
        </p:nvSpPr>
        <p:spPr>
          <a:xfrm>
            <a:off x="4641925" y="904475"/>
            <a:ext cx="3774300" cy="24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u="sng"/>
              <a:t>ZE TNC Working Group</a:t>
            </a:r>
            <a:endParaRPr u="sng"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Uber / Lyft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Electrify America / EVgo / Greenlots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General Motors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DWP / SCE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CARB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Forth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Santa Monica / West Hollywood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LAWA / Taxi Franchise Administrator</a:t>
            </a:r>
            <a:endParaRPr/>
          </a:p>
        </p:txBody>
      </p:sp>
      <p:sp>
        <p:nvSpPr>
          <p:cNvPr id="198" name="Google Shape;198;p15"/>
          <p:cNvSpPr txBox="1"/>
          <p:nvPr>
            <p:ph idx="2" type="body"/>
          </p:nvPr>
        </p:nvSpPr>
        <p:spPr>
          <a:xfrm>
            <a:off x="4641925" y="3301250"/>
            <a:ext cx="3774300" cy="15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u="sng"/>
              <a:t>MD/HD ZE Freight</a:t>
            </a:r>
            <a:endParaRPr u="sng"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Ikea / Amazon / UPS / FedEx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Coke / Pepsi / Anheuser Busch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TTSI / NFI / Dependable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CARB / CEC / SCAQMD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State and Federal Collaboration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(sometimes…)</a:t>
            </a:r>
            <a:endParaRPr/>
          </a:p>
        </p:txBody>
      </p:sp>
      <p:sp>
        <p:nvSpPr>
          <p:cNvPr id="204" name="Google Shape;204;p16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05" name="Google Shape;205;p16"/>
          <p:cNvSpPr txBox="1"/>
          <p:nvPr>
            <p:ph idx="2" type="body"/>
          </p:nvPr>
        </p:nvSpPr>
        <p:spPr>
          <a:xfrm>
            <a:off x="5174225" y="389375"/>
            <a:ext cx="3374400" cy="45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State relationships matter: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GO Biz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CARB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CEC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 area state legislators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/>
              <a:t>Federal relationships more complicated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Hot and cold depending on administration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e.g. CAFE standards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California always the “example” - whether highlighting good or bad policies / outcomes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Let’s Electrify!</a:t>
            </a:r>
            <a:endParaRPr/>
          </a:p>
        </p:txBody>
      </p:sp>
      <p:sp>
        <p:nvSpPr>
          <p:cNvPr id="211" name="Google Shape;211;p17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michael.samulon@lacity.org</a:t>
            </a:r>
            <a:endParaRPr/>
          </a:p>
        </p:txBody>
      </p:sp>
      <p:pic>
        <p:nvPicPr>
          <p:cNvPr id="212" name="Google Shape;21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4100" y="3840075"/>
            <a:ext cx="1225450" cy="122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>
            <p:ph type="title"/>
          </p:nvPr>
        </p:nvSpPr>
        <p:spPr>
          <a:xfrm>
            <a:off x="730000" y="1394850"/>
            <a:ext cx="3960600" cy="3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LA’s Green New Deal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Leading By Example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Policy Development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Public / Private Collaboration</a:t>
            </a:r>
            <a:endParaRPr/>
          </a:p>
        </p:txBody>
      </p:sp>
      <p:sp>
        <p:nvSpPr>
          <p:cNvPr id="94" name="Google Shape;94;p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625" y="1592500"/>
            <a:ext cx="227450" cy="2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625" y="2407400"/>
            <a:ext cx="227450" cy="2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625" y="3146100"/>
            <a:ext cx="227450" cy="2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550" y="3984625"/>
            <a:ext cx="227450" cy="2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 b="0" l="20637" r="24431" t="0"/>
          <a:stretch/>
        </p:blipFill>
        <p:spPr>
          <a:xfrm>
            <a:off x="4718275" y="442175"/>
            <a:ext cx="4286299" cy="438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" u="sng">
                <a:solidFill>
                  <a:srgbClr val="000000"/>
                </a:solidFill>
              </a:rPr>
              <a:t>OUR CLIMATE EMERGENCY</a:t>
            </a:r>
            <a:endParaRPr b="1" u="sng">
              <a:solidFill>
                <a:srgbClr val="000000"/>
              </a:solidFill>
            </a:endParaRPr>
          </a:p>
        </p:txBody>
      </p:sp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350" y="142650"/>
            <a:ext cx="8569303" cy="406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563" y="152400"/>
            <a:ext cx="820688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638" y="152400"/>
            <a:ext cx="840071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Lead By Example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0" sz="1600" u="sng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0" lang="en" sz="1600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Direct Municipal actions</a:t>
            </a:r>
            <a:endParaRPr/>
          </a:p>
        </p:txBody>
      </p:sp>
      <p:sp>
        <p:nvSpPr>
          <p:cNvPr id="121" name="Google Shape;121;p6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-City Fleets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-ZE Public Transportation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-Fleet and Employee Chargers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-Curbside and public chargers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-LADWP - rebates and incentives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-EV Task Force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-Climate Mayors EV Purchasing Collaborative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Municipal Fleets</a:t>
            </a:r>
            <a:endParaRPr/>
          </a:p>
        </p:txBody>
      </p:sp>
      <p:sp>
        <p:nvSpPr>
          <p:cNvPr id="127" name="Google Shape;127;p7"/>
          <p:cNvSpPr txBox="1"/>
          <p:nvPr>
            <p:ph idx="1" type="body"/>
          </p:nvPr>
        </p:nvSpPr>
        <p:spPr>
          <a:xfrm>
            <a:off x="729450" y="1316875"/>
            <a:ext cx="7688700" cy="3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4545"/>
              <a:buNone/>
            </a:pPr>
            <a:r>
              <a:rPr lang="en" sz="2500">
                <a:solidFill>
                  <a:srgbClr val="000000"/>
                </a:solidFill>
              </a:rPr>
              <a:t>1,500 BEVs &amp; PHEVs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94545"/>
              <a:buNone/>
            </a:pPr>
            <a:r>
              <a:rPr lang="en" sz="2500">
                <a:solidFill>
                  <a:srgbClr val="000000"/>
                </a:solidFill>
              </a:rPr>
              <a:t>Zero Emission First </a:t>
            </a:r>
            <a:br>
              <a:rPr lang="en" sz="2500">
                <a:solidFill>
                  <a:srgbClr val="000000"/>
                </a:solidFill>
              </a:rPr>
            </a:br>
            <a:r>
              <a:rPr lang="en" sz="2500">
                <a:solidFill>
                  <a:srgbClr val="000000"/>
                </a:solidFill>
              </a:rPr>
              <a:t>Procurement Policy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94545"/>
              <a:buNone/>
            </a:pPr>
            <a:r>
              <a:rPr lang="en" sz="2500">
                <a:solidFill>
                  <a:srgbClr val="000000"/>
                </a:solidFill>
              </a:rPr>
              <a:t>Pilots</a:t>
            </a:r>
            <a:endParaRPr sz="2500">
              <a:solidFill>
                <a:srgbClr val="000000"/>
              </a:solidFill>
            </a:endParaRPr>
          </a:p>
          <a:p>
            <a:pPr indent="-114300" lvl="0" marL="1143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500">
                <a:solidFill>
                  <a:srgbClr val="000000"/>
                </a:solidFill>
              </a:rPr>
              <a:t>RCVs</a:t>
            </a:r>
            <a:endParaRPr sz="2500">
              <a:solidFill>
                <a:srgbClr val="000000"/>
              </a:solidFill>
            </a:endParaRPr>
          </a:p>
          <a:p>
            <a:pPr indent="-1143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500">
                <a:solidFill>
                  <a:srgbClr val="000000"/>
                </a:solidFill>
              </a:rPr>
              <a:t>Fire Engine</a:t>
            </a:r>
            <a:endParaRPr sz="2500">
              <a:solidFill>
                <a:srgbClr val="000000"/>
              </a:solidFill>
            </a:endParaRPr>
          </a:p>
          <a:p>
            <a:pPr indent="-1143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500">
                <a:solidFill>
                  <a:srgbClr val="000000"/>
                </a:solidFill>
              </a:rPr>
              <a:t>Class 8 Semi</a:t>
            </a:r>
            <a:endParaRPr sz="2500">
              <a:solidFill>
                <a:srgbClr val="000000"/>
              </a:solidFill>
            </a:endParaRPr>
          </a:p>
          <a:p>
            <a:pPr indent="-1143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500">
                <a:solidFill>
                  <a:srgbClr val="000000"/>
                </a:solidFill>
              </a:rPr>
              <a:t>MD flatbed / box truck</a:t>
            </a:r>
            <a:endParaRPr sz="2500">
              <a:solidFill>
                <a:srgbClr val="000000"/>
              </a:solidFill>
            </a:endParaRPr>
          </a:p>
          <a:p>
            <a:pPr indent="-1143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500">
                <a:solidFill>
                  <a:srgbClr val="000000"/>
                </a:solidFill>
              </a:rPr>
              <a:t>Riding lawn mower</a:t>
            </a:r>
            <a:endParaRPr sz="2500">
              <a:solidFill>
                <a:srgbClr val="000000"/>
              </a:solidFill>
            </a:endParaRPr>
          </a:p>
          <a:p>
            <a:pPr indent="-1143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500">
                <a:solidFill>
                  <a:srgbClr val="000000"/>
                </a:solidFill>
              </a:rPr>
              <a:t>Street sweeper</a:t>
            </a:r>
            <a:endParaRPr sz="2500">
              <a:solidFill>
                <a:srgbClr val="000000"/>
              </a:solidFill>
            </a:endParaRPr>
          </a:p>
          <a:p>
            <a:pPr indent="-1143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500">
                <a:solidFill>
                  <a:srgbClr val="000000"/>
                </a:solidFill>
              </a:rPr>
              <a:t>B&amp;W Police Vehicle</a:t>
            </a:r>
            <a:endParaRPr sz="2500">
              <a:solidFill>
                <a:srgbClr val="000000"/>
              </a:solidFill>
            </a:endParaRPr>
          </a:p>
          <a:p>
            <a:pPr indent="-1143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500">
                <a:solidFill>
                  <a:srgbClr val="000000"/>
                </a:solidFill>
              </a:rPr>
              <a:t>Motorcycles</a:t>
            </a:r>
            <a:endParaRPr sz="2500">
              <a:solidFill>
                <a:srgbClr val="000000"/>
              </a:solidFill>
            </a:endParaRPr>
          </a:p>
          <a:p>
            <a:pPr indent="-1143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500">
                <a:solidFill>
                  <a:srgbClr val="000000"/>
                </a:solidFill>
              </a:rPr>
              <a:t>Scooters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81818"/>
              <a:buNone/>
            </a:pPr>
            <a:r>
              <a:t/>
            </a:r>
            <a:endParaRPr/>
          </a:p>
        </p:txBody>
      </p:sp>
      <p:pic>
        <p:nvPicPr>
          <p:cNvPr id="128" name="Google Shape;1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9031" y="2600625"/>
            <a:ext cx="4394971" cy="254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3100" y="0"/>
            <a:ext cx="4854699" cy="27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7"/>
          <p:cNvPicPr preferRelativeResize="0"/>
          <p:nvPr/>
        </p:nvPicPr>
        <p:blipFill rotWithShape="1">
          <a:blip r:embed="rId5">
            <a:alphaModFix/>
          </a:blip>
          <a:srcRect b="16235" l="12256" r="13010" t="30110"/>
          <a:stretch/>
        </p:blipFill>
        <p:spPr>
          <a:xfrm>
            <a:off x="3282975" y="1897975"/>
            <a:ext cx="3388401" cy="162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/>
          <p:cNvPicPr preferRelativeResize="0"/>
          <p:nvPr/>
        </p:nvPicPr>
        <p:blipFill rotWithShape="1">
          <a:blip r:embed="rId6">
            <a:alphaModFix/>
          </a:blip>
          <a:srcRect b="16426" l="0" r="0" t="20896"/>
          <a:stretch/>
        </p:blipFill>
        <p:spPr>
          <a:xfrm>
            <a:off x="3103175" y="3103475"/>
            <a:ext cx="3996999" cy="187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Zero Emission Public Transportation</a:t>
            </a:r>
            <a:endParaRPr/>
          </a:p>
        </p:txBody>
      </p:sp>
      <p:sp>
        <p:nvSpPr>
          <p:cNvPr id="137" name="Google Shape;137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LADOT - City Department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Fully Conversion by 2028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DASH - 35 BEB currently in fleet; </a:t>
            </a:r>
            <a:br>
              <a:rPr lang="en"/>
            </a:br>
            <a:r>
              <a:rPr lang="en"/>
              <a:t>120 more on order (deliveries coming now)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Commuter Express - Coach bus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Cityride - pilot shuttle on order</a:t>
            </a:r>
            <a:endParaRPr/>
          </a:p>
        </p:txBody>
      </p:sp>
      <p:sp>
        <p:nvSpPr>
          <p:cNvPr id="138" name="Google Shape;138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LA Metro - LA sits on regional Board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Fully Converted by 2030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Initial deployments: </a:t>
            </a:r>
            <a:br>
              <a:rPr lang="en"/>
            </a:br>
            <a:r>
              <a:rPr lang="en"/>
              <a:t>Orange Line</a:t>
            </a:r>
            <a:br>
              <a:rPr lang="en"/>
            </a:br>
            <a:r>
              <a:rPr lang="en"/>
              <a:t>Silver Line</a:t>
            </a:r>
            <a:br>
              <a:rPr lang="en"/>
            </a:br>
            <a:r>
              <a:rPr lang="en"/>
              <a:t>Warner Center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Long term</a:t>
            </a:r>
            <a:br>
              <a:rPr lang="en"/>
            </a:br>
            <a:r>
              <a:rPr lang="en"/>
              <a:t>facility planning</a:t>
            </a:r>
            <a:endParaRPr/>
          </a:p>
        </p:txBody>
      </p:sp>
      <p:pic>
        <p:nvPicPr>
          <p:cNvPr id="139" name="Google Shape;139;p8"/>
          <p:cNvPicPr preferRelativeResize="0"/>
          <p:nvPr/>
        </p:nvPicPr>
        <p:blipFill rotWithShape="1">
          <a:blip r:embed="rId3">
            <a:alphaModFix/>
          </a:blip>
          <a:srcRect b="9047" l="0" r="20355" t="54467"/>
          <a:stretch/>
        </p:blipFill>
        <p:spPr>
          <a:xfrm>
            <a:off x="426625" y="3824725"/>
            <a:ext cx="4069176" cy="12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8"/>
          <p:cNvPicPr preferRelativeResize="0"/>
          <p:nvPr/>
        </p:nvPicPr>
        <p:blipFill rotWithShape="1">
          <a:blip r:embed="rId4">
            <a:alphaModFix/>
          </a:blip>
          <a:srcRect b="0" l="12952" r="5120" t="0"/>
          <a:stretch/>
        </p:blipFill>
        <p:spPr>
          <a:xfrm>
            <a:off x="6564375" y="3064100"/>
            <a:ext cx="2470600" cy="200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/>
          <p:nvPr>
            <p:ph type="title"/>
          </p:nvPr>
        </p:nvSpPr>
        <p:spPr>
          <a:xfrm>
            <a:off x="729450" y="7090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Zero Emission (Quasi) Public Transportation</a:t>
            </a:r>
            <a:endParaRPr/>
          </a:p>
        </p:txBody>
      </p:sp>
      <p:sp>
        <p:nvSpPr>
          <p:cNvPr id="146" name="Google Shape;146;p9"/>
          <p:cNvSpPr txBox="1"/>
          <p:nvPr>
            <p:ph idx="1" type="body"/>
          </p:nvPr>
        </p:nvSpPr>
        <p:spPr>
          <a:xfrm>
            <a:off x="729325" y="14692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BlueLA - Low Income EV Carshare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40 Stations; 200 Chargers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100 vehicles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en"/>
              <a:t>Phase 2 - 60 stations, 200 vehicles</a:t>
            </a:r>
            <a:endParaRPr/>
          </a:p>
        </p:txBody>
      </p:sp>
      <p:pic>
        <p:nvPicPr>
          <p:cNvPr id="147" name="Google Shape;147;p9"/>
          <p:cNvPicPr preferRelativeResize="0"/>
          <p:nvPr/>
        </p:nvPicPr>
        <p:blipFill rotWithShape="1">
          <a:blip r:embed="rId3">
            <a:alphaModFix/>
          </a:blip>
          <a:srcRect b="3237" l="0" r="0" t="10644"/>
          <a:stretch/>
        </p:blipFill>
        <p:spPr>
          <a:xfrm>
            <a:off x="565750" y="2970325"/>
            <a:ext cx="3128626" cy="202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4">
            <a:alphaModFix/>
          </a:blip>
          <a:srcRect b="0" l="0" r="0" t="18949"/>
          <a:stretch/>
        </p:blipFill>
        <p:spPr>
          <a:xfrm>
            <a:off x="4072452" y="2078875"/>
            <a:ext cx="4790574" cy="291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